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7772400" cy="10058400"/>
  <p:notesSz cx="7099300" cy="10234613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4158"/>
    <a:srgbClr val="D8E6B4"/>
    <a:srgbClr val="C0D8A0"/>
    <a:srgbClr val="0085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5894" autoAdjust="0"/>
  </p:normalViewPr>
  <p:slideViewPr>
    <p:cSldViewPr snapToGrid="0">
      <p:cViewPr varScale="1">
        <p:scale>
          <a:sx n="58" d="100"/>
          <a:sy n="58" d="100"/>
        </p:scale>
        <p:origin x="2532" y="9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85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 rtl="0"/>
            <a:fld id="{E30623E7-5F7A-4903-A3C8-667883A84915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2026/10/1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 rtl="0"/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 rtl="0"/>
            <a:fld id="{1F533747-E797-4D46-BCF7-FA3DBEECCA66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7613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A63D70CB-D404-45EB-8D83-989342AF7E7F}" type="datetime1">
              <a:rPr lang="ja-JP" altLang="en-US" smtClean="0"/>
              <a:pPr/>
              <a:t>2026/10/1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79525"/>
            <a:ext cx="266700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rtl="0"/>
            <a:endParaRPr lang="ja-JP" altLang="en-US" noProof="0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8CBF6BF1-A5AF-4C59-82BB-F453774C5F00}" type="slidenum">
              <a:rPr lang="en-US" altLang="ja-JP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95721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CBF6BF1-A5AF-4C59-82BB-F453774C5F00}" type="slidenum">
              <a:rPr lang="en-US" altLang="ja-JP" smtClean="0"/>
              <a:t>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50467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5 x 11 のチラ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長方形 44">
            <a:extLst>
              <a:ext uri="{FF2B5EF4-FFF2-40B4-BE49-F238E27FC236}">
                <a16:creationId xmlns:a16="http://schemas.microsoft.com/office/drawing/2014/main" id="{0BDA88E2-4314-48D9-B7B1-B9184418746E}"/>
              </a:ext>
            </a:extLst>
          </p:cNvPr>
          <p:cNvSpPr/>
          <p:nvPr userDrawn="1"/>
        </p:nvSpPr>
        <p:spPr>
          <a:xfrm>
            <a:off x="0" y="-3811"/>
            <a:ext cx="7772400" cy="3759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7" name="長方形 46">
            <a:extLst>
              <a:ext uri="{FF2B5EF4-FFF2-40B4-BE49-F238E27FC236}">
                <a16:creationId xmlns:a16="http://schemas.microsoft.com/office/drawing/2014/main" id="{4DAE0EFA-D8D0-4744-8AB9-464D18A7F7BE}"/>
              </a:ext>
            </a:extLst>
          </p:cNvPr>
          <p:cNvSpPr/>
          <p:nvPr userDrawn="1"/>
        </p:nvSpPr>
        <p:spPr>
          <a:xfrm>
            <a:off x="0" y="0"/>
            <a:ext cx="7772400" cy="3759476"/>
          </a:xfrm>
          <a:prstGeom prst="rect">
            <a:avLst/>
          </a:prstGeo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長方形 21">
            <a:extLst>
              <a:ext uri="{FF2B5EF4-FFF2-40B4-BE49-F238E27FC236}">
                <a16:creationId xmlns:a16="http://schemas.microsoft.com/office/drawing/2014/main" id="{2DA7F4D3-EEA0-4A71-99C0-CF8C891958ED}"/>
              </a:ext>
            </a:extLst>
          </p:cNvPr>
          <p:cNvSpPr/>
          <p:nvPr userDrawn="1"/>
        </p:nvSpPr>
        <p:spPr>
          <a:xfrm>
            <a:off x="0" y="9256542"/>
            <a:ext cx="7772400" cy="8018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21" name="グループ 20">
            <a:extLst>
              <a:ext uri="{FF2B5EF4-FFF2-40B4-BE49-F238E27FC236}">
                <a16:creationId xmlns:a16="http://schemas.microsoft.com/office/drawing/2014/main" id="{A47023AB-33B5-491E-A63C-04F3A295FA0D}"/>
              </a:ext>
            </a:extLst>
          </p:cNvPr>
          <p:cNvGrpSpPr/>
          <p:nvPr userDrawn="1"/>
        </p:nvGrpSpPr>
        <p:grpSpPr>
          <a:xfrm>
            <a:off x="-1" y="-17116"/>
            <a:ext cx="3806516" cy="4998012"/>
            <a:chOff x="-1" y="-18071"/>
            <a:chExt cx="3551712" cy="4663451"/>
          </a:xfrm>
        </p:grpSpPr>
        <p:pic>
          <p:nvPicPr>
            <p:cNvPr id="7" name="グラフィック 6">
              <a:extLst>
                <a:ext uri="{FF2B5EF4-FFF2-40B4-BE49-F238E27FC236}">
                  <a16:creationId xmlns:a16="http://schemas.microsoft.com/office/drawing/2014/main" id="{A39F960E-73F2-49ED-BD53-430B324CFB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103859" cy="4627313"/>
            </a:xfrm>
            <a:prstGeom prst="rect">
              <a:avLst/>
            </a:prstGeom>
          </p:spPr>
        </p:pic>
        <p:pic>
          <p:nvPicPr>
            <p:cNvPr id="19" name="グラフィック 18">
              <a:extLst>
                <a:ext uri="{FF2B5EF4-FFF2-40B4-BE49-F238E27FC236}">
                  <a16:creationId xmlns:a16="http://schemas.microsoft.com/office/drawing/2014/main" id="{2DD18C4C-0EC4-4930-9254-9ED3347EF1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43283" y="-18071"/>
              <a:ext cx="1908428" cy="4663451"/>
            </a:xfrm>
            <a:prstGeom prst="rect">
              <a:avLst/>
            </a:prstGeom>
          </p:spPr>
        </p:pic>
      </p:grpSp>
      <p:sp>
        <p:nvSpPr>
          <p:cNvPr id="31" name="テキスト プレースホルダー 8"/>
          <p:cNvSpPr>
            <a:spLocks noGrp="1"/>
          </p:cNvSpPr>
          <p:nvPr>
            <p:ph type="body" sz="quarter" idx="16" hasCustomPrompt="1"/>
          </p:nvPr>
        </p:nvSpPr>
        <p:spPr>
          <a:xfrm>
            <a:off x="478624" y="7061983"/>
            <a:ext cx="1926496" cy="315802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82000"/>
              </a:lnSpc>
              <a:spcBef>
                <a:spcPts val="0"/>
              </a:spcBef>
              <a:buNone/>
              <a:defRPr sz="1600" b="1" cap="none" baseline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ここに見出しテキスト</a:t>
            </a:r>
          </a:p>
        </p:txBody>
      </p:sp>
      <p:sp>
        <p:nvSpPr>
          <p:cNvPr id="32" name="テキスト プレースホルダー 8"/>
          <p:cNvSpPr>
            <a:spLocks noGrp="1"/>
          </p:cNvSpPr>
          <p:nvPr>
            <p:ph type="body" sz="quarter" idx="18" hasCustomPrompt="1"/>
          </p:nvPr>
        </p:nvSpPr>
        <p:spPr>
          <a:xfrm>
            <a:off x="591165" y="9389817"/>
            <a:ext cx="6653697" cy="104638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marL="0" indent="0" algn="ctr">
              <a:lnSpc>
                <a:spcPct val="82000"/>
              </a:lnSpc>
              <a:spcBef>
                <a:spcPts val="0"/>
              </a:spcBef>
              <a:buNone/>
              <a:defRPr sz="1000" b="1" cap="all" baseline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会社名</a:t>
            </a:r>
          </a:p>
        </p:txBody>
      </p:sp>
      <p:sp>
        <p:nvSpPr>
          <p:cNvPr id="33" name="テキスト プレースホルダー 8"/>
          <p:cNvSpPr>
            <a:spLocks noGrp="1"/>
          </p:cNvSpPr>
          <p:nvPr>
            <p:ph type="body" sz="quarter" idx="19" hasCustomPrompt="1"/>
          </p:nvPr>
        </p:nvSpPr>
        <p:spPr>
          <a:xfrm>
            <a:off x="591165" y="9612526"/>
            <a:ext cx="6653697" cy="275549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marL="0" indent="0" algn="ctr">
              <a:lnSpc>
                <a:spcPct val="105000"/>
              </a:lnSpc>
              <a:spcBef>
                <a:spcPts val="0"/>
              </a:spcBef>
              <a:buNone/>
              <a:defRPr sz="850" cap="none" baseline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郵便番号、都道府県、市区町村、番地</a:t>
            </a:r>
          </a:p>
          <a:p>
            <a:pPr lvl="0" rtl="0"/>
            <a:r>
              <a:rPr lang="ja-JP" altLang="en-US" noProof="0" dirty="0"/>
              <a:t>電話番号 </a:t>
            </a:r>
            <a:r>
              <a:rPr lang="en-US" altLang="ja-JP" noProof="0" dirty="0"/>
              <a:t>|</a:t>
            </a:r>
            <a:r>
              <a:rPr lang="ja-JP" altLang="en-US" noProof="0" dirty="0"/>
              <a:t>メール アドレス </a:t>
            </a:r>
            <a:r>
              <a:rPr lang="en-US" altLang="ja-JP" noProof="0" dirty="0"/>
              <a:t>| Web </a:t>
            </a:r>
            <a:r>
              <a:rPr lang="ja-JP" altLang="en-US" noProof="0" dirty="0"/>
              <a:t>アドレス</a:t>
            </a:r>
          </a:p>
        </p:txBody>
      </p:sp>
      <p:pic>
        <p:nvPicPr>
          <p:cNvPr id="13" name="グラフィック 12">
            <a:extLst>
              <a:ext uri="{FF2B5EF4-FFF2-40B4-BE49-F238E27FC236}">
                <a16:creationId xmlns:a16="http://schemas.microsoft.com/office/drawing/2014/main" id="{B63DE7D5-3C9E-4C66-90C4-9C51384A6E2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80219" y="-8429"/>
            <a:ext cx="1641829" cy="2852678"/>
          </a:xfrm>
          <a:prstGeom prst="rect">
            <a:avLst/>
          </a:prstGeom>
        </p:spPr>
      </p:pic>
      <p:pic>
        <p:nvPicPr>
          <p:cNvPr id="14" name="グラフィック 13">
            <a:extLst>
              <a:ext uri="{FF2B5EF4-FFF2-40B4-BE49-F238E27FC236}">
                <a16:creationId xmlns:a16="http://schemas.microsoft.com/office/drawing/2014/main" id="{1AB6FDAE-DE86-4AA6-9C82-2263B00E7E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81525" y="4911814"/>
            <a:ext cx="3190875" cy="85725"/>
          </a:xfrm>
          <a:prstGeom prst="rect">
            <a:avLst/>
          </a:prstGeom>
        </p:spPr>
      </p:pic>
      <p:grpSp>
        <p:nvGrpSpPr>
          <p:cNvPr id="17" name="グループ 16">
            <a:extLst>
              <a:ext uri="{FF2B5EF4-FFF2-40B4-BE49-F238E27FC236}">
                <a16:creationId xmlns:a16="http://schemas.microsoft.com/office/drawing/2014/main" id="{57737FCF-650C-4CFD-A546-3DF26615EA08}"/>
              </a:ext>
            </a:extLst>
          </p:cNvPr>
          <p:cNvGrpSpPr/>
          <p:nvPr userDrawn="1"/>
        </p:nvGrpSpPr>
        <p:grpSpPr>
          <a:xfrm>
            <a:off x="748978" y="5726130"/>
            <a:ext cx="1326576" cy="1144674"/>
            <a:chOff x="867110" y="6005635"/>
            <a:chExt cx="1326576" cy="1144674"/>
          </a:xfrm>
        </p:grpSpPr>
        <p:pic>
          <p:nvPicPr>
            <p:cNvPr id="16" name="グラフィック 15">
              <a:extLst>
                <a:ext uri="{FF2B5EF4-FFF2-40B4-BE49-F238E27FC236}">
                  <a16:creationId xmlns:a16="http://schemas.microsoft.com/office/drawing/2014/main" id="{5CE844E1-B98F-4225-ADB9-F7B7FE3F2E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44947" y="6005635"/>
              <a:ext cx="1148739" cy="997019"/>
            </a:xfrm>
            <a:prstGeom prst="rect">
              <a:avLst/>
            </a:prstGeom>
          </p:spPr>
        </p:pic>
        <p:pic>
          <p:nvPicPr>
            <p:cNvPr id="15" name="グラフィック 14">
              <a:extLst>
                <a:ext uri="{FF2B5EF4-FFF2-40B4-BE49-F238E27FC236}">
                  <a16:creationId xmlns:a16="http://schemas.microsoft.com/office/drawing/2014/main" id="{FEC50055-DA65-4D84-B187-5D9DA7607D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67110" y="6066593"/>
              <a:ext cx="1257111" cy="1083716"/>
            </a:xfrm>
            <a:prstGeom prst="rect">
              <a:avLst/>
            </a:prstGeom>
          </p:spPr>
        </p:pic>
      </p:grpSp>
      <p:sp>
        <p:nvSpPr>
          <p:cNvPr id="25" name="テキスト プレースホルダー 8">
            <a:extLst>
              <a:ext uri="{FF2B5EF4-FFF2-40B4-BE49-F238E27FC236}">
                <a16:creationId xmlns:a16="http://schemas.microsoft.com/office/drawing/2014/main" id="{90DD3788-4D4C-42EB-B54D-ACA14B3B1C6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07882" y="7061983"/>
            <a:ext cx="1926496" cy="315802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82000"/>
              </a:lnSpc>
              <a:spcBef>
                <a:spcPts val="0"/>
              </a:spcBef>
              <a:buNone/>
              <a:defRPr sz="1600" b="1" cap="none" baseline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ここに見出しテキスト</a:t>
            </a:r>
          </a:p>
        </p:txBody>
      </p:sp>
      <p:grpSp>
        <p:nvGrpSpPr>
          <p:cNvPr id="27" name="グループ 26">
            <a:extLst>
              <a:ext uri="{FF2B5EF4-FFF2-40B4-BE49-F238E27FC236}">
                <a16:creationId xmlns:a16="http://schemas.microsoft.com/office/drawing/2014/main" id="{897DDB5D-9413-46D1-98A4-219A4B6C4AD7}"/>
              </a:ext>
            </a:extLst>
          </p:cNvPr>
          <p:cNvGrpSpPr/>
          <p:nvPr userDrawn="1"/>
        </p:nvGrpSpPr>
        <p:grpSpPr>
          <a:xfrm>
            <a:off x="3278236" y="5726130"/>
            <a:ext cx="1326576" cy="1144674"/>
            <a:chOff x="867110" y="6005635"/>
            <a:chExt cx="1326576" cy="1144674"/>
          </a:xfrm>
        </p:grpSpPr>
        <p:pic>
          <p:nvPicPr>
            <p:cNvPr id="28" name="グラフィック 27">
              <a:extLst>
                <a:ext uri="{FF2B5EF4-FFF2-40B4-BE49-F238E27FC236}">
                  <a16:creationId xmlns:a16="http://schemas.microsoft.com/office/drawing/2014/main" id="{150744C5-CD1C-4113-9419-842241FC00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44947" y="6005635"/>
              <a:ext cx="1148739" cy="997019"/>
            </a:xfrm>
            <a:prstGeom prst="rect">
              <a:avLst/>
            </a:prstGeom>
          </p:spPr>
        </p:pic>
        <p:pic>
          <p:nvPicPr>
            <p:cNvPr id="29" name="グラフィック 28">
              <a:extLst>
                <a:ext uri="{FF2B5EF4-FFF2-40B4-BE49-F238E27FC236}">
                  <a16:creationId xmlns:a16="http://schemas.microsoft.com/office/drawing/2014/main" id="{8ED7202D-5514-4C4A-8677-E6294A0EA6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67110" y="6066593"/>
              <a:ext cx="1257111" cy="1083716"/>
            </a:xfrm>
            <a:prstGeom prst="rect">
              <a:avLst/>
            </a:prstGeom>
          </p:spPr>
        </p:pic>
      </p:grpSp>
      <p:sp>
        <p:nvSpPr>
          <p:cNvPr id="30" name="テキスト プレースホルダー 8">
            <a:extLst>
              <a:ext uri="{FF2B5EF4-FFF2-40B4-BE49-F238E27FC236}">
                <a16:creationId xmlns:a16="http://schemas.microsoft.com/office/drawing/2014/main" id="{C63311B7-4A4A-4A20-8425-D04117F78DA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30908" y="7061983"/>
            <a:ext cx="1926496" cy="315802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82000"/>
              </a:lnSpc>
              <a:spcBef>
                <a:spcPts val="0"/>
              </a:spcBef>
              <a:buNone/>
              <a:defRPr sz="1600" b="1" cap="none" baseline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ここに見出しテキスト</a:t>
            </a:r>
          </a:p>
        </p:txBody>
      </p:sp>
      <p:grpSp>
        <p:nvGrpSpPr>
          <p:cNvPr id="35" name="グループ 34">
            <a:extLst>
              <a:ext uri="{FF2B5EF4-FFF2-40B4-BE49-F238E27FC236}">
                <a16:creationId xmlns:a16="http://schemas.microsoft.com/office/drawing/2014/main" id="{FCC80853-4592-432D-BEDD-260E8957C1FE}"/>
              </a:ext>
            </a:extLst>
          </p:cNvPr>
          <p:cNvGrpSpPr/>
          <p:nvPr userDrawn="1"/>
        </p:nvGrpSpPr>
        <p:grpSpPr>
          <a:xfrm>
            <a:off x="5701262" y="5726130"/>
            <a:ext cx="1326576" cy="1144674"/>
            <a:chOff x="867110" y="6005635"/>
            <a:chExt cx="1326576" cy="1144674"/>
          </a:xfrm>
        </p:grpSpPr>
        <p:pic>
          <p:nvPicPr>
            <p:cNvPr id="36" name="グラフィック 35">
              <a:extLst>
                <a:ext uri="{FF2B5EF4-FFF2-40B4-BE49-F238E27FC236}">
                  <a16:creationId xmlns:a16="http://schemas.microsoft.com/office/drawing/2014/main" id="{4D645950-662C-4A46-890F-41C61E0CD3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44947" y="6005635"/>
              <a:ext cx="1148739" cy="997019"/>
            </a:xfrm>
            <a:prstGeom prst="rect">
              <a:avLst/>
            </a:prstGeom>
          </p:spPr>
        </p:pic>
        <p:pic>
          <p:nvPicPr>
            <p:cNvPr id="37" name="グラフィック 36">
              <a:extLst>
                <a:ext uri="{FF2B5EF4-FFF2-40B4-BE49-F238E27FC236}">
                  <a16:creationId xmlns:a16="http://schemas.microsoft.com/office/drawing/2014/main" id="{B2A98417-7904-4097-B6CD-0EA07E7FBA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67110" y="6066593"/>
              <a:ext cx="1257111" cy="1083716"/>
            </a:xfrm>
            <a:prstGeom prst="rect">
              <a:avLst/>
            </a:prstGeom>
          </p:spPr>
        </p:pic>
      </p:grpSp>
      <p:sp>
        <p:nvSpPr>
          <p:cNvPr id="24" name="テキスト プレースホルダー 8"/>
          <p:cNvSpPr>
            <a:spLocks noGrp="1"/>
          </p:cNvSpPr>
          <p:nvPr>
            <p:ph type="body" sz="quarter" idx="15" hasCustomPrompt="1"/>
          </p:nvPr>
        </p:nvSpPr>
        <p:spPr>
          <a:xfrm>
            <a:off x="490150" y="2955237"/>
            <a:ext cx="1609866" cy="694302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marL="0" marR="0" indent="0" algn="l" defTabSz="777240" rtl="0" eaLnBrk="1" fontAlgn="auto" latinLnBrk="0" hangingPunct="1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cap="none" baseline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marL="0" marR="0" lvl="0" indent="0" algn="l" defTabSz="777240" rtl="0" eaLnBrk="1" fontAlgn="auto" latinLnBrk="0" hangingPunct="1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ja-JP" altLang="en-US" noProof="0" dirty="0"/>
              <a:t>イベントの郵便番号、都道府県、市区町村、番地</a:t>
            </a:r>
          </a:p>
          <a:p>
            <a:pPr lvl="0" rtl="0"/>
            <a:endParaRPr lang="ja-JP" altLang="en-US" noProof="0" dirty="0"/>
          </a:p>
        </p:txBody>
      </p:sp>
      <p:sp>
        <p:nvSpPr>
          <p:cNvPr id="43" name="テキスト プレースホルダー 8">
            <a:extLst>
              <a:ext uri="{FF2B5EF4-FFF2-40B4-BE49-F238E27FC236}">
                <a16:creationId xmlns:a16="http://schemas.microsoft.com/office/drawing/2014/main" id="{82F26498-E129-43DA-83EF-D2B0D95B3E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9070" y="2516346"/>
            <a:ext cx="2239076" cy="3702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marL="0" marR="0" indent="0" algn="l" defTabSz="777240" rtl="0" eaLnBrk="1" fontAlgn="auto" latinLnBrk="0" hangingPunct="1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cap="none" baseline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marL="0" marR="0" lvl="0" indent="0" algn="l" defTabSz="777240" rtl="0" eaLnBrk="1" fontAlgn="auto" latinLnBrk="0" hangingPunct="1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ja-JP" noProof="0" dirty="0"/>
              <a:t>8 </a:t>
            </a:r>
            <a:r>
              <a:rPr lang="ja-JP" altLang="en-US" noProof="0" dirty="0"/>
              <a:t>月 </a:t>
            </a:r>
            <a:r>
              <a:rPr lang="en-US" altLang="ja-JP" noProof="0" dirty="0"/>
              <a:t>20 </a:t>
            </a:r>
            <a:r>
              <a:rPr lang="ja-JP" altLang="en-US" noProof="0" dirty="0"/>
              <a:t>日 </a:t>
            </a:r>
            <a:r>
              <a:rPr lang="en-US" altLang="ja-JP" noProof="0" dirty="0"/>
              <a:t>| 12 AM</a:t>
            </a:r>
          </a:p>
        </p:txBody>
      </p:sp>
      <p:sp>
        <p:nvSpPr>
          <p:cNvPr id="59" name="タイトル 56">
            <a:extLst>
              <a:ext uri="{FF2B5EF4-FFF2-40B4-BE49-F238E27FC236}">
                <a16:creationId xmlns:a16="http://schemas.microsoft.com/office/drawing/2014/main" id="{3826DDF4-1914-41F4-8EC6-D1100F5DF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6309" y="4079488"/>
            <a:ext cx="5121095" cy="740968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algn="ctr" rtl="0"/>
            <a:r>
              <a:rPr lang="ja-JP" altLang="en-US" noProof="0" dirty="0"/>
              <a:t>イベントのタイトル</a:t>
            </a:r>
          </a:p>
        </p:txBody>
      </p:sp>
      <p:sp>
        <p:nvSpPr>
          <p:cNvPr id="38" name="テキスト プレースホルダー 2">
            <a:extLst>
              <a:ext uri="{FF2B5EF4-FFF2-40B4-BE49-F238E27FC236}">
                <a16:creationId xmlns:a16="http://schemas.microsoft.com/office/drawing/2014/main" id="{23BA8588-6AAC-4F6C-86E3-3FA8016FD0D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8625" y="7636576"/>
            <a:ext cx="1926496" cy="1442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en-US" altLang="ja-JP" noProof="0" dirty="0"/>
              <a:t>Lorem ipsum dolor sit </a:t>
            </a:r>
            <a:r>
              <a:rPr lang="en-US" altLang="ja-JP" noProof="0" dirty="0" err="1"/>
              <a:t>amet</a:t>
            </a:r>
            <a:r>
              <a:rPr lang="en-US" altLang="ja-JP" noProof="0" dirty="0"/>
              <a:t>, </a:t>
            </a:r>
            <a:r>
              <a:rPr lang="en-US" altLang="ja-JP" noProof="0" dirty="0" err="1"/>
              <a:t>consectetur</a:t>
            </a:r>
            <a:r>
              <a:rPr lang="en-US" altLang="ja-JP" noProof="0" dirty="0"/>
              <a:t> </a:t>
            </a:r>
            <a:r>
              <a:rPr lang="en-US" altLang="ja-JP" noProof="0" dirty="0" err="1"/>
              <a:t>adipiscing</a:t>
            </a:r>
            <a:r>
              <a:rPr lang="en-US" altLang="ja-JP" noProof="0" dirty="0"/>
              <a:t> </a:t>
            </a:r>
            <a:r>
              <a:rPr lang="en-US" altLang="ja-JP" noProof="0" dirty="0" err="1"/>
              <a:t>elit</a:t>
            </a:r>
            <a:r>
              <a:rPr lang="en-US" altLang="ja-JP" noProof="0" dirty="0"/>
              <a:t>, </a:t>
            </a:r>
            <a:r>
              <a:rPr lang="en-US" altLang="ja-JP" noProof="0" dirty="0" err="1"/>
              <a:t>sed</a:t>
            </a:r>
            <a:r>
              <a:rPr lang="en-US" altLang="ja-JP" noProof="0" dirty="0"/>
              <a:t> do </a:t>
            </a:r>
            <a:r>
              <a:rPr lang="en-US" altLang="ja-JP" noProof="0" dirty="0" err="1"/>
              <a:t>eiusmod</a:t>
            </a:r>
            <a:r>
              <a:rPr lang="en-US" altLang="ja-JP" noProof="0" dirty="0"/>
              <a:t> </a:t>
            </a:r>
            <a:r>
              <a:rPr lang="en-US" altLang="ja-JP" noProof="0" dirty="0" err="1"/>
              <a:t>tempor</a:t>
            </a:r>
            <a:r>
              <a:rPr lang="en-US" altLang="ja-JP" noProof="0" dirty="0"/>
              <a:t> </a:t>
            </a:r>
            <a:r>
              <a:rPr lang="en-US" altLang="ja-JP" noProof="0" dirty="0" err="1"/>
              <a:t>incididunt</a:t>
            </a:r>
            <a:r>
              <a:rPr lang="en-US" altLang="ja-JP" noProof="0" dirty="0"/>
              <a:t> </a:t>
            </a:r>
            <a:r>
              <a:rPr lang="en-US" altLang="ja-JP" noProof="0" dirty="0" err="1"/>
              <a:t>ut</a:t>
            </a:r>
            <a:r>
              <a:rPr lang="en-US" altLang="ja-JP" noProof="0" dirty="0"/>
              <a:t> </a:t>
            </a:r>
            <a:r>
              <a:rPr lang="en-US" altLang="ja-JP" noProof="0" dirty="0" err="1"/>
              <a:t>labore</a:t>
            </a:r>
            <a:r>
              <a:rPr lang="en-US" altLang="ja-JP" noProof="0" dirty="0"/>
              <a:t>.</a:t>
            </a:r>
          </a:p>
        </p:txBody>
      </p:sp>
      <p:sp>
        <p:nvSpPr>
          <p:cNvPr id="39" name="テキスト プレースホルダー 2">
            <a:extLst>
              <a:ext uri="{FF2B5EF4-FFF2-40B4-BE49-F238E27FC236}">
                <a16:creationId xmlns:a16="http://schemas.microsoft.com/office/drawing/2014/main" id="{57A1E3A4-6C2C-40D8-ADE2-43E8C1E1E248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3007883" y="7636576"/>
            <a:ext cx="1926496" cy="1442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en-US" altLang="ja-JP" noProof="0" dirty="0"/>
              <a:t>Lorem ipsum dolor sit </a:t>
            </a:r>
            <a:r>
              <a:rPr lang="en-US" altLang="ja-JP" noProof="0" dirty="0" err="1"/>
              <a:t>amet</a:t>
            </a:r>
            <a:r>
              <a:rPr lang="en-US" altLang="ja-JP" noProof="0" dirty="0"/>
              <a:t>, </a:t>
            </a:r>
            <a:r>
              <a:rPr lang="en-US" altLang="ja-JP" noProof="0" dirty="0" err="1"/>
              <a:t>consectetur</a:t>
            </a:r>
            <a:r>
              <a:rPr lang="en-US" altLang="ja-JP" noProof="0" dirty="0"/>
              <a:t> </a:t>
            </a:r>
            <a:r>
              <a:rPr lang="en-US" altLang="ja-JP" noProof="0" dirty="0" err="1"/>
              <a:t>adipiscing</a:t>
            </a:r>
            <a:r>
              <a:rPr lang="en-US" altLang="ja-JP" noProof="0" dirty="0"/>
              <a:t> </a:t>
            </a:r>
            <a:r>
              <a:rPr lang="en-US" altLang="ja-JP" noProof="0" dirty="0" err="1"/>
              <a:t>elit</a:t>
            </a:r>
            <a:r>
              <a:rPr lang="en-US" altLang="ja-JP" noProof="0" dirty="0"/>
              <a:t>, </a:t>
            </a:r>
            <a:r>
              <a:rPr lang="en-US" altLang="ja-JP" noProof="0" dirty="0" err="1"/>
              <a:t>sed</a:t>
            </a:r>
            <a:r>
              <a:rPr lang="en-US" altLang="ja-JP" noProof="0" dirty="0"/>
              <a:t> do </a:t>
            </a:r>
            <a:r>
              <a:rPr lang="en-US" altLang="ja-JP" noProof="0" dirty="0" err="1"/>
              <a:t>eiusmod</a:t>
            </a:r>
            <a:r>
              <a:rPr lang="en-US" altLang="ja-JP" noProof="0" dirty="0"/>
              <a:t> </a:t>
            </a:r>
            <a:r>
              <a:rPr lang="en-US" altLang="ja-JP" noProof="0" dirty="0" err="1"/>
              <a:t>tempor</a:t>
            </a:r>
            <a:r>
              <a:rPr lang="en-US" altLang="ja-JP" noProof="0" dirty="0"/>
              <a:t> </a:t>
            </a:r>
            <a:r>
              <a:rPr lang="en-US" altLang="ja-JP" noProof="0" dirty="0" err="1"/>
              <a:t>incididunt</a:t>
            </a:r>
            <a:r>
              <a:rPr lang="en-US" altLang="ja-JP" noProof="0" dirty="0"/>
              <a:t> </a:t>
            </a:r>
            <a:r>
              <a:rPr lang="en-US" altLang="ja-JP" noProof="0" dirty="0" err="1"/>
              <a:t>ut</a:t>
            </a:r>
            <a:r>
              <a:rPr lang="en-US" altLang="ja-JP" noProof="0" dirty="0"/>
              <a:t> </a:t>
            </a:r>
            <a:r>
              <a:rPr lang="en-US" altLang="ja-JP" noProof="0" dirty="0" err="1"/>
              <a:t>labore</a:t>
            </a:r>
            <a:r>
              <a:rPr lang="en-US" altLang="ja-JP" noProof="0" dirty="0"/>
              <a:t>.</a:t>
            </a:r>
          </a:p>
        </p:txBody>
      </p:sp>
      <p:sp>
        <p:nvSpPr>
          <p:cNvPr id="40" name="テキスト プレースホルダー 2">
            <a:extLst>
              <a:ext uri="{FF2B5EF4-FFF2-40B4-BE49-F238E27FC236}">
                <a16:creationId xmlns:a16="http://schemas.microsoft.com/office/drawing/2014/main" id="{E44CFBC3-2E32-4E88-9D31-BA5AC4D33AFD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5430909" y="7635451"/>
            <a:ext cx="1926495" cy="1442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en-US" altLang="ja-JP" noProof="0" dirty="0"/>
              <a:t>Lorem ipsum dolor sit </a:t>
            </a:r>
            <a:r>
              <a:rPr lang="en-US" altLang="ja-JP" noProof="0" dirty="0" err="1"/>
              <a:t>amet</a:t>
            </a:r>
            <a:r>
              <a:rPr lang="en-US" altLang="ja-JP" noProof="0" dirty="0"/>
              <a:t>, </a:t>
            </a:r>
            <a:r>
              <a:rPr lang="en-US" altLang="ja-JP" noProof="0" dirty="0" err="1"/>
              <a:t>consectetur</a:t>
            </a:r>
            <a:r>
              <a:rPr lang="en-US" altLang="ja-JP" noProof="0" dirty="0"/>
              <a:t> </a:t>
            </a:r>
            <a:r>
              <a:rPr lang="en-US" altLang="ja-JP" noProof="0" dirty="0" err="1"/>
              <a:t>adipiscing</a:t>
            </a:r>
            <a:r>
              <a:rPr lang="en-US" altLang="ja-JP" noProof="0" dirty="0"/>
              <a:t> </a:t>
            </a:r>
            <a:r>
              <a:rPr lang="en-US" altLang="ja-JP" noProof="0" dirty="0" err="1"/>
              <a:t>elit</a:t>
            </a:r>
            <a:r>
              <a:rPr lang="en-US" altLang="ja-JP" noProof="0" dirty="0"/>
              <a:t>, </a:t>
            </a:r>
            <a:r>
              <a:rPr lang="en-US" altLang="ja-JP" noProof="0" dirty="0" err="1"/>
              <a:t>sed</a:t>
            </a:r>
            <a:r>
              <a:rPr lang="en-US" altLang="ja-JP" noProof="0" dirty="0"/>
              <a:t> do </a:t>
            </a:r>
            <a:r>
              <a:rPr lang="en-US" altLang="ja-JP" noProof="0" dirty="0" err="1"/>
              <a:t>eiusmod</a:t>
            </a:r>
            <a:r>
              <a:rPr lang="en-US" altLang="ja-JP" noProof="0" dirty="0"/>
              <a:t> </a:t>
            </a:r>
            <a:r>
              <a:rPr lang="en-US" altLang="ja-JP" noProof="0" dirty="0" err="1"/>
              <a:t>tempor</a:t>
            </a:r>
            <a:r>
              <a:rPr lang="en-US" altLang="ja-JP" noProof="0" dirty="0"/>
              <a:t> </a:t>
            </a:r>
            <a:r>
              <a:rPr lang="en-US" altLang="ja-JP" noProof="0" dirty="0" err="1"/>
              <a:t>incididunt</a:t>
            </a:r>
            <a:r>
              <a:rPr lang="en-US" altLang="ja-JP" noProof="0" dirty="0"/>
              <a:t> </a:t>
            </a:r>
            <a:r>
              <a:rPr lang="en-US" altLang="ja-JP" noProof="0" dirty="0" err="1"/>
              <a:t>ut</a:t>
            </a:r>
            <a:r>
              <a:rPr lang="en-US" altLang="ja-JP" noProof="0" dirty="0"/>
              <a:t> </a:t>
            </a:r>
            <a:r>
              <a:rPr lang="en-US" altLang="ja-JP" noProof="0" dirty="0" err="1"/>
              <a:t>labore</a:t>
            </a:r>
            <a:r>
              <a:rPr lang="en-US" altLang="ja-JP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2214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534353" y="9529010"/>
            <a:ext cx="1748790" cy="3291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B63C09D8-C648-4C48-8108-4D5006735228}" type="datetime1">
              <a:rPr lang="ja-JP" altLang="en-US" noProof="0" smtClean="0"/>
              <a:t>2026/10/1</a:t>
            </a:fld>
            <a:endParaRPr lang="ja-JP" altLang="en-US" noProof="0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74608" y="9529010"/>
            <a:ext cx="2623185" cy="3291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 noProof="0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489258" y="9529010"/>
            <a:ext cx="1748790" cy="3291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308FAEA7-0C3C-4CCF-BA6B-669D7915826F}" type="slidenum">
              <a:rPr lang="en-US" altLang="ja-JP" noProof="0" smtClean="0"/>
              <a:pPr/>
              <a:t>‹#›</a:t>
            </a:fld>
            <a:endParaRPr lang="ja-JP" altLang="en-US" noProof="0" dirty="0"/>
          </a:p>
        </p:txBody>
      </p:sp>
      <p:sp>
        <p:nvSpPr>
          <p:cNvPr id="8" name="テキスト プレースホルダー 2">
            <a:extLst>
              <a:ext uri="{FF2B5EF4-FFF2-40B4-BE49-F238E27FC236}">
                <a16:creationId xmlns:a16="http://schemas.microsoft.com/office/drawing/2014/main" id="{3E6E4B3C-9A18-4004-9E7B-C553CDC79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8625" y="7636576"/>
            <a:ext cx="2527333" cy="1442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10" name="タイトル プレースホルダー 1">
            <a:extLst>
              <a:ext uri="{FF2B5EF4-FFF2-40B4-BE49-F238E27FC236}">
                <a16:creationId xmlns:a16="http://schemas.microsoft.com/office/drawing/2014/main" id="{C826F937-FF29-4221-AD0F-4A4D9090B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3142" y="4079488"/>
            <a:ext cx="5074261" cy="6322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rtl="0"/>
            <a:r>
              <a:rPr lang="ja-JP" altLang="en-US" noProof="0" dirty="0"/>
              <a:t>テキストを追加する</a:t>
            </a:r>
          </a:p>
        </p:txBody>
      </p:sp>
    </p:spTree>
    <p:extLst>
      <p:ext uri="{BB962C8B-B14F-4D97-AF65-F5344CB8AC3E}">
        <p14:creationId xmlns:p14="http://schemas.microsoft.com/office/powerpoint/2010/main" val="2998109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hf sldNum="0" hdr="0" ftr="0" dt="0"/>
  <p:txStyles>
    <p:titleStyle>
      <a:lvl1pPr algn="l" defTabSz="777240" rtl="0" eaLnBrk="1" latinLnBrk="0" hangingPunct="1">
        <a:lnSpc>
          <a:spcPct val="85000"/>
        </a:lnSpc>
        <a:spcBef>
          <a:spcPct val="0"/>
        </a:spcBef>
        <a:buNone/>
        <a:defRPr kumimoji="1" sz="4200" b="1" kern="1200" cap="all" baseline="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0" indent="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None/>
        <a:defRPr kumimoji="1" sz="140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388620" indent="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None/>
        <a:defRPr kumimoji="1" sz="140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777240" indent="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None/>
        <a:defRPr kumimoji="1" sz="140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165860" indent="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None/>
        <a:defRPr kumimoji="1" sz="140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54480" indent="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None/>
        <a:defRPr kumimoji="1" sz="140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kumimoji="1"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11" Type="http://schemas.openxmlformats.org/officeDocument/2006/relationships/image" Target="../media/image22.pn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テキスト プレースホルダー 42"/>
          <p:cNvSpPr>
            <a:spLocks noGrp="1"/>
          </p:cNvSpPr>
          <p:nvPr>
            <p:ph type="body" sz="quarter" idx="16"/>
          </p:nvPr>
        </p:nvSpPr>
        <p:spPr>
          <a:xfrm>
            <a:off x="368896" y="7061983"/>
            <a:ext cx="2149200" cy="315802"/>
          </a:xfrm>
        </p:spPr>
        <p:txBody>
          <a:bodyPr rtlCol="0"/>
          <a:lstStyle/>
          <a:p>
            <a:pPr rtl="0"/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Priority Graduate Program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8" name="テキスト プレースホルダー 67"/>
          <p:cNvSpPr>
            <a:spLocks noGrp="1"/>
          </p:cNvSpPr>
          <p:nvPr>
            <p:ph type="body" sz="quarter" idx="4294967295"/>
          </p:nvPr>
        </p:nvSpPr>
        <p:spPr>
          <a:xfrm>
            <a:off x="445343" y="7485979"/>
            <a:ext cx="1993058" cy="1466634"/>
          </a:xfrm>
          <a:prstGeom prst="rect">
            <a:avLst/>
          </a:prstGeom>
        </p:spPr>
        <p:txBody>
          <a:bodyPr rtlCol="0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en-US" altLang="ja-JP" dirty="0"/>
              <a:t>Global Education Program for Fostering Advanced SciTech Specialist having Practical Ability in Social Collaboration</a:t>
            </a:r>
          </a:p>
        </p:txBody>
      </p:sp>
      <p:sp>
        <p:nvSpPr>
          <p:cNvPr id="69" name="テキスト プレースホルダー 68"/>
          <p:cNvSpPr>
            <a:spLocks noGrp="1"/>
          </p:cNvSpPr>
          <p:nvPr>
            <p:ph type="body" sz="quarter" idx="18"/>
          </p:nvPr>
        </p:nvSpPr>
        <p:spPr>
          <a:xfrm>
            <a:off x="591165" y="9389816"/>
            <a:ext cx="6653697" cy="581035"/>
          </a:xfrm>
        </p:spPr>
        <p:txBody>
          <a:bodyPr rtlCol="0"/>
          <a:lstStyle/>
          <a:p>
            <a:r>
              <a:rPr lang="en-US" altLang="ja-JP" sz="1100" cap="none" dirty="0">
                <a:solidFill>
                  <a:srgbClr val="008555"/>
                </a:solidFill>
              </a:rPr>
              <a:t>Application Deadline: XX</a:t>
            </a:r>
            <a:r>
              <a:rPr lang="ja-JP" altLang="en-US" sz="1100" cap="none" dirty="0">
                <a:solidFill>
                  <a:srgbClr val="008555"/>
                </a:solidFill>
              </a:rPr>
              <a:t> </a:t>
            </a:r>
            <a:r>
              <a:rPr lang="en-US" altLang="ja-JP" sz="1100" cap="none" dirty="0">
                <a:solidFill>
                  <a:srgbClr val="008555"/>
                </a:solidFill>
              </a:rPr>
              <a:t>November, 2026</a:t>
            </a:r>
          </a:p>
          <a:p>
            <a:r>
              <a:rPr lang="en-US" altLang="ja-JP" sz="1100" b="0" cap="none" dirty="0">
                <a:solidFill>
                  <a:srgbClr val="008555"/>
                </a:solidFill>
              </a:rPr>
              <a:t>All Applicants must be nominated through their university</a:t>
            </a:r>
          </a:p>
          <a:p>
            <a:endParaRPr lang="en-US" altLang="ja-JP" sz="1100" b="0" cap="none" dirty="0">
              <a:solidFill>
                <a:srgbClr val="008555"/>
              </a:solidFill>
            </a:endParaRPr>
          </a:p>
          <a:p>
            <a:r>
              <a:rPr lang="en-US" altLang="ja-JP" sz="1100" b="0" cap="none" dirty="0">
                <a:solidFill>
                  <a:srgbClr val="008555"/>
                </a:solidFill>
              </a:rPr>
              <a:t>Contact: </a:t>
            </a:r>
          </a:p>
          <a:p>
            <a:endParaRPr lang="ja-JP" altLang="en-US" sz="1100" cap="none" dirty="0">
              <a:solidFill>
                <a:srgbClr val="008555"/>
              </a:solidFill>
            </a:endParaRPr>
          </a:p>
        </p:txBody>
      </p:sp>
      <p:sp>
        <p:nvSpPr>
          <p:cNvPr id="6" name="テキスト プレースホルダー 5">
            <a:extLst>
              <a:ext uri="{FF2B5EF4-FFF2-40B4-BE49-F238E27FC236}">
                <a16:creationId xmlns:a16="http://schemas.microsoft.com/office/drawing/2014/main" id="{E18EA2DF-D9C6-4FA8-A858-55794D78940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934730" y="7061983"/>
            <a:ext cx="2149334" cy="315802"/>
          </a:xfrm>
        </p:spPr>
        <p:txBody>
          <a:bodyPr rtlCol="0"/>
          <a:lstStyle/>
          <a:p>
            <a:pPr rtl="0"/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Field of Study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1A4F1D4-D5C5-49B4-AB37-05A7AD21246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722222" y="7431881"/>
            <a:ext cx="2649446" cy="1574829"/>
          </a:xfrm>
          <a:prstGeom prst="rect">
            <a:avLst/>
          </a:prstGeom>
        </p:spPr>
        <p:txBody>
          <a:bodyPr rtlCol="0">
            <a:normAutofit fontScale="92500" lnSpcReduction="10000"/>
          </a:bodyPr>
          <a:lstStyle/>
          <a:p>
            <a:pPr marL="174625" indent="-174625">
              <a:lnSpc>
                <a:spcPct val="110000"/>
              </a:lnSpc>
              <a:buFontTx/>
              <a:buChar char="-"/>
            </a:pPr>
            <a:r>
              <a:rPr lang="en-US" altLang="ja-JP" dirty="0"/>
              <a:t>Advanced Materials Science and Technology</a:t>
            </a:r>
          </a:p>
          <a:p>
            <a:pPr marL="174625" indent="-174625">
              <a:lnSpc>
                <a:spcPct val="110000"/>
              </a:lnSpc>
              <a:buFontTx/>
              <a:buChar char="-"/>
            </a:pPr>
            <a:r>
              <a:rPr lang="en-US" altLang="ja-JP" dirty="0"/>
              <a:t>Electrical and Information Engineering</a:t>
            </a:r>
          </a:p>
          <a:p>
            <a:pPr marL="174625" indent="-174625">
              <a:lnSpc>
                <a:spcPct val="110000"/>
              </a:lnSpc>
              <a:buFontTx/>
              <a:buChar char="-"/>
            </a:pPr>
            <a:r>
              <a:rPr lang="en-US" altLang="ja-JP" dirty="0"/>
              <a:t>Environmental Science and Technology</a:t>
            </a:r>
          </a:p>
          <a:p>
            <a:pPr marL="285750" indent="-285750">
              <a:lnSpc>
                <a:spcPct val="110000"/>
              </a:lnSpc>
              <a:buFontTx/>
              <a:buChar char="-"/>
            </a:pP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FDB4F9B6-B93A-4918-B008-95DFC57643C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21180" y="7061983"/>
            <a:ext cx="2149200" cy="315802"/>
          </a:xfrm>
        </p:spPr>
        <p:txBody>
          <a:bodyPr rtlCol="0"/>
          <a:lstStyle/>
          <a:p>
            <a:pPr rtl="0"/>
            <a:r>
              <a:rPr lang="en-US" altLang="ja-JP" dirty="0">
                <a:latin typeface="Meiryo UI" panose="020B0604030504040204" pitchFamily="50" charset="-128"/>
                <a:ea typeface="Meiryo UI" panose="020B0604030504040204" pitchFamily="50" charset="-128"/>
              </a:rPr>
              <a:t>Internshi</a:t>
            </a:r>
            <a:r>
              <a:rPr lang="en-US" altLang="ja-JP" dirty="0"/>
              <a:t>p</a:t>
            </a:r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4" name="テキスト プレースホルダー 63"/>
          <p:cNvSpPr>
            <a:spLocks noGrp="1"/>
          </p:cNvSpPr>
          <p:nvPr>
            <p:ph type="body" sz="quarter" idx="4294967295"/>
          </p:nvPr>
        </p:nvSpPr>
        <p:spPr>
          <a:xfrm>
            <a:off x="5460411" y="7431881"/>
            <a:ext cx="2009969" cy="1466634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ja-JP" sz="1300" dirty="0"/>
              <a:t>This program provides active learning utilizing internships to develop the ability to solve practical issues in society and industry</a:t>
            </a:r>
            <a:endParaRPr lang="ja-JP" altLang="en-US" sz="1300" dirty="0"/>
          </a:p>
        </p:txBody>
      </p:sp>
      <p:sp>
        <p:nvSpPr>
          <p:cNvPr id="42" name="テキスト プレースホルダー 41"/>
          <p:cNvSpPr>
            <a:spLocks noGrp="1"/>
          </p:cNvSpPr>
          <p:nvPr>
            <p:ph type="body" sz="quarter" idx="15"/>
          </p:nvPr>
        </p:nvSpPr>
        <p:spPr>
          <a:xfrm>
            <a:off x="-3147129" y="1493810"/>
            <a:ext cx="2274905" cy="762993"/>
          </a:xfrm>
        </p:spPr>
        <p:txBody>
          <a:bodyPr rtlCol="0"/>
          <a:lstStyle/>
          <a:p>
            <a:pPr rtl="0">
              <a:lnSpc>
                <a:spcPct val="100000"/>
              </a:lnSpc>
            </a:pPr>
            <a:r>
              <a:rPr lang="en-US" altLang="ja-JP" b="1" dirty="0">
                <a:solidFill>
                  <a:srgbClr val="D8E6B4"/>
                </a:solidFill>
              </a:rPr>
              <a:t>for 2-Year</a:t>
            </a:r>
          </a:p>
          <a:p>
            <a:pPr rtl="0">
              <a:lnSpc>
                <a:spcPct val="100000"/>
              </a:lnSpc>
            </a:pPr>
            <a:r>
              <a:rPr lang="en-US" altLang="ja-JP" b="1" dirty="0">
                <a:solidFill>
                  <a:srgbClr val="D8E6B4"/>
                </a:solidFill>
              </a:rPr>
              <a:t>     Master’s Program</a:t>
            </a:r>
            <a:endParaRPr lang="ja-JP" altLang="en-US" b="1" dirty="0">
              <a:solidFill>
                <a:srgbClr val="D8E6B4"/>
              </a:solidFill>
            </a:endParaRPr>
          </a:p>
        </p:txBody>
      </p:sp>
      <p:sp>
        <p:nvSpPr>
          <p:cNvPr id="67" name="テキスト プレースホルダー 66"/>
          <p:cNvSpPr>
            <a:spLocks noGrp="1"/>
          </p:cNvSpPr>
          <p:nvPr>
            <p:ph type="body" sz="quarter" idx="12"/>
          </p:nvPr>
        </p:nvSpPr>
        <p:spPr>
          <a:xfrm>
            <a:off x="218743" y="2450850"/>
            <a:ext cx="2565834" cy="370200"/>
          </a:xfrm>
        </p:spPr>
        <p:txBody>
          <a:bodyPr rtlCol="0"/>
          <a:lstStyle/>
          <a:p>
            <a:pPr rtl="0"/>
            <a:r>
              <a:rPr lang="en-US" altLang="ja-JP" sz="2000" dirty="0">
                <a:solidFill>
                  <a:srgbClr val="D8E6B4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Call for Application</a:t>
            </a:r>
            <a:endParaRPr lang="ja-JP" altLang="en-US" sz="2000" dirty="0">
              <a:solidFill>
                <a:srgbClr val="D8E6B4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タイトル 26">
            <a:extLst>
              <a:ext uri="{FF2B5EF4-FFF2-40B4-BE49-F238E27FC236}">
                <a16:creationId xmlns:a16="http://schemas.microsoft.com/office/drawing/2014/main" id="{BE764C9B-ABF4-4201-90D5-B1740CD01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8855" y="3886571"/>
            <a:ext cx="5459220" cy="817358"/>
          </a:xfrm>
        </p:spPr>
        <p:txBody>
          <a:bodyPr rtlCol="0"/>
          <a:lstStyle/>
          <a:p>
            <a:pPr algn="ctr" rtl="0"/>
            <a:r>
              <a:rPr lang="en-US" altLang="ja-JP" sz="1900" dirty="0"/>
              <a:t>Japanese government Scholarship </a:t>
            </a:r>
            <a:r>
              <a:rPr lang="en-US" altLang="ja-JP" sz="1800" dirty="0">
                <a:solidFill>
                  <a:srgbClr val="008555"/>
                </a:solidFill>
              </a:rPr>
              <a:t>@Niigata University</a:t>
            </a:r>
            <a:br>
              <a:rPr lang="en-US" altLang="ja-JP" sz="1800" dirty="0"/>
            </a:br>
            <a:r>
              <a:rPr lang="en-US" altLang="ja-JP" sz="1800" dirty="0"/>
              <a:t>October 2027</a:t>
            </a:r>
            <a:endParaRPr lang="ja-JP" altLang="en-US" sz="1800" dirty="0"/>
          </a:p>
        </p:txBody>
      </p:sp>
      <p:pic>
        <p:nvPicPr>
          <p:cNvPr id="12" name="グラフィック 201">
            <a:extLst>
              <a:ext uri="{FF2B5EF4-FFF2-40B4-BE49-F238E27FC236}">
                <a16:creationId xmlns:a16="http://schemas.microsoft.com/office/drawing/2014/main" id="{F3D65186-AB5A-4584-87C3-0FAA2992263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58" y="1304890"/>
            <a:ext cx="1764739" cy="766584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75" y="1294173"/>
            <a:ext cx="799624" cy="799624"/>
          </a:xfrm>
          <a:prstGeom prst="rect">
            <a:avLst/>
          </a:prstGeom>
        </p:spPr>
      </p:pic>
      <p:pic>
        <p:nvPicPr>
          <p:cNvPr id="33" name="図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940" y="1294173"/>
            <a:ext cx="1358836" cy="799200"/>
          </a:xfrm>
          <a:prstGeom prst="rect">
            <a:avLst/>
          </a:prstGeom>
        </p:spPr>
      </p:pic>
      <p:sp>
        <p:nvSpPr>
          <p:cNvPr id="34" name="正方形/長方形 33"/>
          <p:cNvSpPr/>
          <p:nvPr/>
        </p:nvSpPr>
        <p:spPr>
          <a:xfrm>
            <a:off x="4199958" y="4906709"/>
            <a:ext cx="3578472" cy="97265"/>
          </a:xfrm>
          <a:prstGeom prst="rect">
            <a:avLst/>
          </a:prstGeom>
          <a:solidFill>
            <a:srgbClr val="008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テキスト プレースホルダー 41"/>
          <p:cNvSpPr txBox="1">
            <a:spLocks/>
          </p:cNvSpPr>
          <p:nvPr/>
        </p:nvSpPr>
        <p:spPr>
          <a:xfrm>
            <a:off x="211738" y="2902723"/>
            <a:ext cx="2460268" cy="76299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marR="0" indent="0" algn="l" defTabSz="777240" rtl="0" eaLnBrk="1" fontAlgn="auto" latinLnBrk="0" hangingPunct="1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 cap="none" baseline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ja-JP" b="1" dirty="0">
                <a:solidFill>
                  <a:srgbClr val="D8E6B4"/>
                </a:solidFill>
              </a:rPr>
              <a:t>for 3-Year</a:t>
            </a:r>
          </a:p>
          <a:p>
            <a:pPr>
              <a:lnSpc>
                <a:spcPct val="100000"/>
              </a:lnSpc>
            </a:pPr>
            <a:r>
              <a:rPr lang="en-US" altLang="ja-JP" b="1" dirty="0">
                <a:solidFill>
                  <a:srgbClr val="D8E6B4"/>
                </a:solidFill>
              </a:rPr>
              <a:t>     Doctoral Program</a:t>
            </a:r>
            <a:endParaRPr lang="ja-JP" altLang="en-US" b="1" dirty="0">
              <a:solidFill>
                <a:srgbClr val="D8E6B4"/>
              </a:solidFill>
            </a:endParaRPr>
          </a:p>
        </p:txBody>
      </p:sp>
      <p:sp>
        <p:nvSpPr>
          <p:cNvPr id="60" name="テキスト プレースホルダー 41"/>
          <p:cNvSpPr txBox="1">
            <a:spLocks/>
          </p:cNvSpPr>
          <p:nvPr/>
        </p:nvSpPr>
        <p:spPr>
          <a:xfrm>
            <a:off x="342336" y="3621742"/>
            <a:ext cx="1777276" cy="138353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marR="0" indent="0" algn="l" defTabSz="777240" rtl="0" eaLnBrk="1" fontAlgn="auto" latinLnBrk="0" hangingPunct="1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 cap="none" baseline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0" indent="0" algn="l" defTabSz="77724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altLang="ja-JP" sz="1400" b="1" dirty="0">
                <a:solidFill>
                  <a:schemeClr val="bg1"/>
                </a:solidFill>
              </a:rPr>
              <a:t>Graduate School of </a:t>
            </a:r>
          </a:p>
          <a:p>
            <a:pPr algn="ctr">
              <a:lnSpc>
                <a:spcPct val="100000"/>
              </a:lnSpc>
            </a:pPr>
            <a:r>
              <a:rPr lang="en-US" altLang="ja-JP" sz="1400" b="1" dirty="0">
                <a:solidFill>
                  <a:schemeClr val="bg1"/>
                </a:solidFill>
              </a:rPr>
              <a:t>Science </a:t>
            </a:r>
          </a:p>
          <a:p>
            <a:pPr algn="ctr">
              <a:lnSpc>
                <a:spcPct val="100000"/>
              </a:lnSpc>
            </a:pPr>
            <a:r>
              <a:rPr lang="en-US" altLang="ja-JP" sz="1400" b="1" dirty="0">
                <a:solidFill>
                  <a:schemeClr val="bg1"/>
                </a:solidFill>
              </a:rPr>
              <a:t>and</a:t>
            </a:r>
          </a:p>
          <a:p>
            <a:pPr algn="ctr">
              <a:lnSpc>
                <a:spcPct val="100000"/>
              </a:lnSpc>
            </a:pPr>
            <a:r>
              <a:rPr lang="en-US" altLang="ja-JP" sz="1400" b="1" dirty="0">
                <a:solidFill>
                  <a:schemeClr val="bg1"/>
                </a:solidFill>
              </a:rPr>
              <a:t>Technology</a:t>
            </a:r>
          </a:p>
        </p:txBody>
      </p:sp>
      <p:sp>
        <p:nvSpPr>
          <p:cNvPr id="37" name="六角形 36"/>
          <p:cNvSpPr/>
          <p:nvPr/>
        </p:nvSpPr>
        <p:spPr>
          <a:xfrm>
            <a:off x="1082745" y="5706249"/>
            <a:ext cx="1138135" cy="971616"/>
          </a:xfrm>
          <a:prstGeom prst="hexagon">
            <a:avLst>
              <a:gd name="adj" fmla="val 28004"/>
              <a:gd name="vf" fmla="val 115470"/>
            </a:avLst>
          </a:prstGeom>
          <a:solidFill>
            <a:srgbClr val="008555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六角形 61"/>
          <p:cNvSpPr/>
          <p:nvPr/>
        </p:nvSpPr>
        <p:spPr>
          <a:xfrm>
            <a:off x="3585603" y="5701933"/>
            <a:ext cx="1138135" cy="971616"/>
          </a:xfrm>
          <a:prstGeom prst="hexagon">
            <a:avLst>
              <a:gd name="adj" fmla="val 28004"/>
              <a:gd name="vf" fmla="val 115470"/>
            </a:avLst>
          </a:prstGeom>
          <a:solidFill>
            <a:srgbClr val="008555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六角形 62"/>
          <p:cNvSpPr/>
          <p:nvPr/>
        </p:nvSpPr>
        <p:spPr>
          <a:xfrm>
            <a:off x="6045130" y="5696549"/>
            <a:ext cx="1138135" cy="971616"/>
          </a:xfrm>
          <a:prstGeom prst="hexagon">
            <a:avLst>
              <a:gd name="adj" fmla="val 28004"/>
              <a:gd name="vf" fmla="val 115470"/>
            </a:avLst>
          </a:prstGeom>
          <a:solidFill>
            <a:srgbClr val="008555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四角形吹き出し 55"/>
          <p:cNvSpPr/>
          <p:nvPr/>
        </p:nvSpPr>
        <p:spPr>
          <a:xfrm>
            <a:off x="-1799617" y="9153728"/>
            <a:ext cx="1459149" cy="648429"/>
          </a:xfrm>
          <a:prstGeom prst="wedgeRectCallout">
            <a:avLst>
              <a:gd name="adj1" fmla="val 67834"/>
              <a:gd name="adj2" fmla="val 87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Use this place to provide individual information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24" t="5241" r="17246" b="2623"/>
          <a:stretch/>
        </p:blipFill>
        <p:spPr>
          <a:xfrm>
            <a:off x="2421780" y="700198"/>
            <a:ext cx="1805751" cy="1542658"/>
          </a:xfrm>
          <a:prstGeom prst="flowChartMerge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9" t="30370" r="17672" b="2520"/>
          <a:stretch/>
        </p:blipFill>
        <p:spPr>
          <a:xfrm>
            <a:off x="5073552" y="2231839"/>
            <a:ext cx="1763254" cy="1512000"/>
          </a:xfrm>
          <a:prstGeom prst="flowChartMerge">
            <a:avLst/>
          </a:prstGeom>
        </p:spPr>
      </p:pic>
      <p:sp>
        <p:nvSpPr>
          <p:cNvPr id="54" name="二等辺三角形 53"/>
          <p:cNvSpPr>
            <a:spLocks/>
          </p:cNvSpPr>
          <p:nvPr/>
        </p:nvSpPr>
        <p:spPr>
          <a:xfrm>
            <a:off x="5953429" y="2226813"/>
            <a:ext cx="1761949" cy="1530000"/>
          </a:xfrm>
          <a:prstGeom prst="triangle">
            <a:avLst/>
          </a:prstGeom>
          <a:solidFill>
            <a:srgbClr val="0085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9" t="10721" r="11334" b="13751"/>
          <a:stretch/>
        </p:blipFill>
        <p:spPr>
          <a:xfrm>
            <a:off x="5951258" y="695771"/>
            <a:ext cx="1774533" cy="1543079"/>
          </a:xfrm>
          <a:prstGeom prst="flowChartMerge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8" t="24249" r="21450" b="924"/>
          <a:stretch/>
        </p:blipFill>
        <p:spPr>
          <a:xfrm>
            <a:off x="4222266" y="705696"/>
            <a:ext cx="1729730" cy="1516230"/>
          </a:xfrm>
          <a:prstGeom prst="flowChartMerge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91" r="28313" b="3342"/>
          <a:stretch/>
        </p:blipFill>
        <p:spPr>
          <a:xfrm>
            <a:off x="3332827" y="2244900"/>
            <a:ext cx="1746406" cy="1505872"/>
          </a:xfrm>
          <a:prstGeom prst="flowChartMerge">
            <a:avLst/>
          </a:prstGeom>
        </p:spPr>
      </p:pic>
      <p:sp>
        <p:nvSpPr>
          <p:cNvPr id="52" name="二等辺三角形 51"/>
          <p:cNvSpPr>
            <a:spLocks/>
          </p:cNvSpPr>
          <p:nvPr/>
        </p:nvSpPr>
        <p:spPr>
          <a:xfrm>
            <a:off x="2446497" y="2226813"/>
            <a:ext cx="1761949" cy="1530000"/>
          </a:xfrm>
          <a:prstGeom prst="triangle">
            <a:avLst/>
          </a:prstGeom>
          <a:solidFill>
            <a:srgbClr val="0085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二等辺三角形 52"/>
          <p:cNvSpPr>
            <a:spLocks/>
          </p:cNvSpPr>
          <p:nvPr/>
        </p:nvSpPr>
        <p:spPr>
          <a:xfrm>
            <a:off x="4205170" y="2217666"/>
            <a:ext cx="1761949" cy="1540800"/>
          </a:xfrm>
          <a:prstGeom prst="triangle">
            <a:avLst/>
          </a:prstGeom>
          <a:solidFill>
            <a:srgbClr val="0085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二等辺三角形 46"/>
          <p:cNvSpPr>
            <a:spLocks/>
          </p:cNvSpPr>
          <p:nvPr/>
        </p:nvSpPr>
        <p:spPr>
          <a:xfrm>
            <a:off x="3321067" y="689424"/>
            <a:ext cx="1771570" cy="1556530"/>
          </a:xfrm>
          <a:prstGeom prst="triangle">
            <a:avLst/>
          </a:prstGeom>
          <a:solidFill>
            <a:srgbClr val="008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テキスト プレースホルダー 41"/>
          <p:cNvSpPr>
            <a:spLocks noGrp="1"/>
          </p:cNvSpPr>
          <p:nvPr>
            <p:ph type="body" sz="quarter" idx="15"/>
          </p:nvPr>
        </p:nvSpPr>
        <p:spPr>
          <a:xfrm>
            <a:off x="778357" y="5119049"/>
            <a:ext cx="941888" cy="341549"/>
          </a:xfrm>
        </p:spPr>
        <p:txBody>
          <a:bodyPr rtlCol="0"/>
          <a:lstStyle/>
          <a:p>
            <a:pPr rtl="0">
              <a:lnSpc>
                <a:spcPct val="100000"/>
              </a:lnSpc>
            </a:pPr>
            <a:r>
              <a:rPr lang="en-US" altLang="ja-JP" sz="1000" b="1" dirty="0">
                <a:solidFill>
                  <a:srgbClr val="008555"/>
                </a:solidFill>
              </a:rPr>
              <a:t>Niigata Univ.</a:t>
            </a:r>
          </a:p>
          <a:p>
            <a:pPr rtl="0">
              <a:lnSpc>
                <a:spcPct val="100000"/>
              </a:lnSpc>
            </a:pPr>
            <a:r>
              <a:rPr lang="en-US" altLang="ja-JP" sz="1000" b="1" dirty="0">
                <a:solidFill>
                  <a:srgbClr val="008555"/>
                </a:solidFill>
              </a:rPr>
              <a:t>Intro Movie</a:t>
            </a:r>
            <a:endParaRPr lang="ja-JP" altLang="en-US" sz="1000" b="1" dirty="0">
              <a:solidFill>
                <a:srgbClr val="008555"/>
              </a:solidFill>
            </a:endParaRP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813" y="5066682"/>
            <a:ext cx="684000" cy="684000"/>
          </a:xfrm>
          <a:prstGeom prst="rect">
            <a:avLst/>
          </a:prstGeom>
        </p:spPr>
      </p:pic>
      <p:sp>
        <p:nvSpPr>
          <p:cNvPr id="49" name="テキスト プレースホルダー 41"/>
          <p:cNvSpPr>
            <a:spLocks noGrp="1"/>
          </p:cNvSpPr>
          <p:nvPr>
            <p:ph type="body" sz="quarter" idx="15"/>
          </p:nvPr>
        </p:nvSpPr>
        <p:spPr>
          <a:xfrm>
            <a:off x="6241377" y="5129205"/>
            <a:ext cx="941888" cy="341549"/>
          </a:xfrm>
        </p:spPr>
        <p:txBody>
          <a:bodyPr rtlCol="0"/>
          <a:lstStyle/>
          <a:p>
            <a:pPr rtl="0">
              <a:lnSpc>
                <a:spcPct val="100000"/>
              </a:lnSpc>
            </a:pPr>
            <a:r>
              <a:rPr lang="en-US" altLang="ja-JP" sz="1000" b="1" dirty="0">
                <a:solidFill>
                  <a:srgbClr val="008555"/>
                </a:solidFill>
              </a:rPr>
              <a:t>Niigata City</a:t>
            </a:r>
          </a:p>
          <a:p>
            <a:pPr rtl="0">
              <a:lnSpc>
                <a:spcPct val="100000"/>
              </a:lnSpc>
            </a:pPr>
            <a:r>
              <a:rPr lang="en-US" altLang="ja-JP" sz="1000" b="1" dirty="0">
                <a:solidFill>
                  <a:srgbClr val="008555"/>
                </a:solidFill>
              </a:rPr>
              <a:t>Intro Movie</a:t>
            </a:r>
            <a:endParaRPr lang="ja-JP" altLang="en-US" sz="1000" b="1" dirty="0">
              <a:solidFill>
                <a:srgbClr val="008555"/>
              </a:solidFill>
            </a:endParaRPr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7" r="26600"/>
          <a:stretch/>
        </p:blipFill>
        <p:spPr>
          <a:xfrm>
            <a:off x="5968712" y="726803"/>
            <a:ext cx="1812757" cy="1530000"/>
          </a:xfrm>
          <a:prstGeom prst="rect">
            <a:avLst/>
          </a:prstGeom>
        </p:spPr>
      </p:pic>
      <p:sp>
        <p:nvSpPr>
          <p:cNvPr id="50" name="二等辺三角形 49"/>
          <p:cNvSpPr>
            <a:spLocks noChangeAspect="1"/>
          </p:cNvSpPr>
          <p:nvPr/>
        </p:nvSpPr>
        <p:spPr>
          <a:xfrm>
            <a:off x="5063732" y="715248"/>
            <a:ext cx="1780870" cy="1541630"/>
          </a:xfrm>
          <a:prstGeom prst="triangle">
            <a:avLst/>
          </a:prstGeom>
          <a:solidFill>
            <a:srgbClr val="008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テキスト プレースホルダー 41"/>
          <p:cNvSpPr>
            <a:spLocks noGrp="1"/>
          </p:cNvSpPr>
          <p:nvPr>
            <p:ph type="body" sz="quarter" idx="15"/>
          </p:nvPr>
        </p:nvSpPr>
        <p:spPr>
          <a:xfrm>
            <a:off x="4175551" y="4724937"/>
            <a:ext cx="3643055" cy="224941"/>
          </a:xfrm>
        </p:spPr>
        <p:txBody>
          <a:bodyPr rtlCol="0"/>
          <a:lstStyle/>
          <a:p>
            <a:pPr rtl="0">
              <a:lnSpc>
                <a:spcPct val="100000"/>
              </a:lnSpc>
            </a:pPr>
            <a:r>
              <a:rPr lang="en-US" altLang="ja-JP" sz="1000" b="1" dirty="0">
                <a:solidFill>
                  <a:srgbClr val="C00000"/>
                </a:solidFill>
              </a:rPr>
              <a:t>Monthly scholarship, Air ticket support, Tuition wave</a:t>
            </a:r>
            <a:endParaRPr lang="ja-JP" altLang="en-US" sz="1000" b="1" dirty="0">
              <a:solidFill>
                <a:srgbClr val="C00000"/>
              </a:solidFill>
            </a:endParaRPr>
          </a:p>
        </p:txBody>
      </p:sp>
      <p:sp>
        <p:nvSpPr>
          <p:cNvPr id="5" name="台形 4"/>
          <p:cNvSpPr/>
          <p:nvPr/>
        </p:nvSpPr>
        <p:spPr>
          <a:xfrm flipV="1">
            <a:off x="2045709" y="-3877"/>
            <a:ext cx="2561460" cy="697960"/>
          </a:xfrm>
          <a:prstGeom prst="trapezoid">
            <a:avLst>
              <a:gd name="adj" fmla="val 57694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直角三角形 15"/>
          <p:cNvSpPr/>
          <p:nvPr/>
        </p:nvSpPr>
        <p:spPr>
          <a:xfrm flipH="1">
            <a:off x="6832819" y="606323"/>
            <a:ext cx="945833" cy="1654619"/>
          </a:xfrm>
          <a:prstGeom prst="rtTriangle">
            <a:avLst/>
          </a:prstGeom>
          <a:solidFill>
            <a:srgbClr val="2F41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フローチャート: 手操作入力 14"/>
          <p:cNvSpPr/>
          <p:nvPr/>
        </p:nvSpPr>
        <p:spPr>
          <a:xfrm rot="16200000">
            <a:off x="6315113" y="-752347"/>
            <a:ext cx="710969" cy="2215664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99 w 10000"/>
              <a:gd name="connsiteY0" fmla="*/ 2717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99 w 10000"/>
              <a:gd name="connsiteY4" fmla="*/ 2717 h 10000"/>
              <a:gd name="connsiteX0" fmla="*/ 99 w 10000"/>
              <a:gd name="connsiteY0" fmla="*/ 1796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99 w 10000"/>
              <a:gd name="connsiteY4" fmla="*/ 179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99" y="1796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33" y="7572"/>
                  <a:pt x="66" y="4224"/>
                  <a:pt x="99" y="1796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直角三角形 64"/>
          <p:cNvSpPr/>
          <p:nvPr/>
        </p:nvSpPr>
        <p:spPr>
          <a:xfrm flipH="1" flipV="1">
            <a:off x="6841140" y="2227424"/>
            <a:ext cx="935594" cy="1654619"/>
          </a:xfrm>
          <a:prstGeom prst="rtTriangle">
            <a:avLst/>
          </a:prstGeom>
          <a:solidFill>
            <a:srgbClr val="2F41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台形 16"/>
          <p:cNvSpPr/>
          <p:nvPr/>
        </p:nvSpPr>
        <p:spPr>
          <a:xfrm>
            <a:off x="4222359" y="2238"/>
            <a:ext cx="1725303" cy="703457"/>
          </a:xfrm>
          <a:prstGeom prst="trapezoid">
            <a:avLst>
              <a:gd name="adj" fmla="val 56425"/>
            </a:avLst>
          </a:prstGeom>
          <a:solidFill>
            <a:srgbClr val="008555"/>
          </a:solidFill>
          <a:ln>
            <a:solidFill>
              <a:srgbClr val="0085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7656936" y="3764507"/>
            <a:ext cx="133424" cy="1740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7" y="5068820"/>
            <a:ext cx="684000" cy="684000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FDAA862-0856-4766-90F0-E51F3FDE01A2}"/>
              </a:ext>
            </a:extLst>
          </p:cNvPr>
          <p:cNvSpPr txBox="1"/>
          <p:nvPr/>
        </p:nvSpPr>
        <p:spPr>
          <a:xfrm>
            <a:off x="6749382" y="4119435"/>
            <a:ext cx="10048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00" dirty="0">
                <a:solidFill>
                  <a:srgbClr val="C00000"/>
                </a:solidFill>
              </a:rPr>
              <a:t>(Expected)</a:t>
            </a:r>
            <a:endParaRPr kumimoji="1" lang="ja-JP" altLang="en-US" sz="1100" dirty="0">
              <a:solidFill>
                <a:srgbClr val="C00000"/>
              </a:solidFill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F4D77D4-68CE-45D4-921A-F7D065C0E9EE}"/>
              </a:ext>
            </a:extLst>
          </p:cNvPr>
          <p:cNvSpPr txBox="1"/>
          <p:nvPr/>
        </p:nvSpPr>
        <p:spPr>
          <a:xfrm>
            <a:off x="356083" y="8971544"/>
            <a:ext cx="70602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dirty="0">
                <a:solidFill>
                  <a:srgbClr val="C00000"/>
                </a:solidFill>
              </a:rPr>
              <a:t>*</a:t>
            </a:r>
            <a:r>
              <a:rPr kumimoji="1" lang="en-US" altLang="ja-JP" sz="1100" dirty="0">
                <a:solidFill>
                  <a:srgbClr val="C00000"/>
                </a:solidFill>
              </a:rPr>
              <a:t>The scholarship will be available only if the MEXT adopts the program by December 2026.</a:t>
            </a:r>
            <a:endParaRPr kumimoji="1" lang="ja-JP" altLang="en-US" sz="11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050713"/>
      </p:ext>
    </p:extLst>
  </p:cSld>
  <p:clrMapOvr>
    <a:masterClrMapping/>
  </p:clrMapOvr>
</p:sld>
</file>

<file path=ppt/theme/theme1.xml><?xml version="1.0" encoding="utf-8"?>
<a:theme xmlns:a="http://schemas.openxmlformats.org/drawingml/2006/main" name="小規模ビジネス用チラシ 8.5 x 11">
  <a:themeElements>
    <a:clrScheme name="Custom 24">
      <a:dk1>
        <a:sysClr val="windowText" lastClr="000000"/>
      </a:dk1>
      <a:lt1>
        <a:sysClr val="window" lastClr="FFFFFF"/>
      </a:lt1>
      <a:dk2>
        <a:srgbClr val="2F4158"/>
      </a:dk2>
      <a:lt2>
        <a:srgbClr val="F2F2F2"/>
      </a:lt2>
      <a:accent1>
        <a:srgbClr val="D0DE4E"/>
      </a:accent1>
      <a:accent2>
        <a:srgbClr val="3D5157"/>
      </a:accent2>
      <a:accent3>
        <a:srgbClr val="47653F"/>
      </a:accent3>
      <a:accent4>
        <a:srgbClr val="607E4C"/>
      </a:accent4>
      <a:accent5>
        <a:srgbClr val="78A141"/>
      </a:accent5>
      <a:accent6>
        <a:srgbClr val="9BBB59"/>
      </a:accent6>
      <a:hlink>
        <a:srgbClr val="9BBB59"/>
      </a:hlink>
      <a:folHlink>
        <a:srgbClr val="9BBB59"/>
      </a:folHlink>
    </a:clrScheme>
    <a:fontScheme name="Custom 18">
      <a:majorFont>
        <a:latin typeface="Franklin Gothic Book"/>
        <a:ea typeface=""/>
        <a:cs typeface=""/>
      </a:majorFont>
      <a:minorFont>
        <a:latin typeface="Microsoft Sans Serif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450424_TF03896065" id="{98176BC5-0D8D-4170-BD08-D7C23308EDF1}" vid="{7FEC5B79-216F-432A-9C53-20A7F04E4D5C}"/>
    </a:ext>
  </a:extLst>
</a:theme>
</file>

<file path=ppt/theme/theme2.xml><?xml version="1.0" encoding="utf-8"?>
<a:theme xmlns:a="http://schemas.openxmlformats.org/drawingml/2006/main" name="Office テーマ">
  <a:themeElements>
    <a:clrScheme name="Small Business Flyer">
      <a:dk1>
        <a:sysClr val="windowText" lastClr="000000"/>
      </a:dk1>
      <a:lt1>
        <a:sysClr val="window" lastClr="FFFFFF"/>
      </a:lt1>
      <a:dk2>
        <a:srgbClr val="424243"/>
      </a:dk2>
      <a:lt2>
        <a:srgbClr val="E7E6E6"/>
      </a:lt2>
      <a:accent1>
        <a:srgbClr val="F7B800"/>
      </a:accent1>
      <a:accent2>
        <a:srgbClr val="256DB8"/>
      </a:accent2>
      <a:accent3>
        <a:srgbClr val="56A74A"/>
      </a:accent3>
      <a:accent4>
        <a:srgbClr val="E53E2E"/>
      </a:accent4>
      <a:accent5>
        <a:srgbClr val="717073"/>
      </a:accent5>
      <a:accent6>
        <a:srgbClr val="75496B"/>
      </a:accent6>
      <a:hlink>
        <a:srgbClr val="256DB8"/>
      </a:hlink>
      <a:folHlink>
        <a:srgbClr val="BFBFBF"/>
      </a:folHlink>
    </a:clrScheme>
    <a:fontScheme name="Calibri-Cambria">
      <a:majorFont>
        <a:latin typeface="Calibri" panose="020F0502020204030204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Small Business Flyer">
      <a:dk1>
        <a:sysClr val="windowText" lastClr="000000"/>
      </a:dk1>
      <a:lt1>
        <a:sysClr val="window" lastClr="FFFFFF"/>
      </a:lt1>
      <a:dk2>
        <a:srgbClr val="424243"/>
      </a:dk2>
      <a:lt2>
        <a:srgbClr val="E7E6E6"/>
      </a:lt2>
      <a:accent1>
        <a:srgbClr val="F7B800"/>
      </a:accent1>
      <a:accent2>
        <a:srgbClr val="256DB8"/>
      </a:accent2>
      <a:accent3>
        <a:srgbClr val="56A74A"/>
      </a:accent3>
      <a:accent4>
        <a:srgbClr val="E53E2E"/>
      </a:accent4>
      <a:accent5>
        <a:srgbClr val="717073"/>
      </a:accent5>
      <a:accent6>
        <a:srgbClr val="75496B"/>
      </a:accent6>
      <a:hlink>
        <a:srgbClr val="256DB8"/>
      </a:hlink>
      <a:folHlink>
        <a:srgbClr val="BFBFBF"/>
      </a:folHlink>
    </a:clrScheme>
    <a:fontScheme name="Calibri-Cambria">
      <a:majorFont>
        <a:latin typeface="Calibri" panose="020F0502020204030204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小規模ビジネス用のチラシ (緑色のデザイン)</Template>
  <TotalTime>552</TotalTime>
  <Words>144</Words>
  <Application>Microsoft Office PowerPoint</Application>
  <PresentationFormat>ユーザー設定</PresentationFormat>
  <Paragraphs>31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Meiryo UI</vt:lpstr>
      <vt:lpstr>Arial</vt:lpstr>
      <vt:lpstr>Microsoft Sans Serif</vt:lpstr>
      <vt:lpstr>小規模ビジネス用チラシ 8.5 x 11</vt:lpstr>
      <vt:lpstr>Japanese government Scholarship @Niigata University October 2027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イベントのタイトル</dc:title>
  <dc:creator>Niigata Univ.</dc:creator>
  <cp:lastModifiedBy>Niigata Univ.</cp:lastModifiedBy>
  <cp:revision>51</cp:revision>
  <cp:lastPrinted>2022-07-21T07:41:11Z</cp:lastPrinted>
  <dcterms:created xsi:type="dcterms:W3CDTF">2021-10-12T00:41:32Z</dcterms:created>
  <dcterms:modified xsi:type="dcterms:W3CDTF">2026-10-01T08:23:14Z</dcterms:modified>
</cp:coreProperties>
</file>